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4141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6666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714232" y="3657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Vol.01 / No.15</a:t>
            </a:r>
            <a:endParaRPr lang="en-US" sz="800" dirty="0"/>
          </a:p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WEEKLY BRIEFING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31520" y="25603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MATCH Act 冲击波，设备股剧烈震荡</a:t>
            </a:r>
            <a:endParaRPr lang="en-US" sz="4200" dirty="0"/>
          </a:p>
        </p:txBody>
      </p:sp>
      <p:sp>
        <p:nvSpPr>
          <p:cNvPr id="7" name="Shape 5"/>
          <p:cNvSpPr/>
          <p:nvPr/>
        </p:nvSpPr>
        <p:spPr>
          <a:xfrm>
            <a:off x="731520" y="3840480"/>
            <a:ext cx="27432" cy="640080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384048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美国国会推出新芯片设备出口管制法案，ASML 单日跌近 5%；AMAT 发布两款 GAA 2nm 沉积系统，股价反弹 8%；中国设备厂商在 SEMICON China 密集发布新品。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5943600"/>
            <a:ext cx="10725912" cy="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60350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半导体工艺装备行业追踪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内部参考 · 每周一刊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0360152" y="6035040"/>
            <a:ext cx="109728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378440" y="6053328"/>
            <a:ext cx="10607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产品与体验设计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PRODUCT &amp; EXPERIENCE DESIGN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731520" y="1417320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Cadence ChipStack AI Super Agent：EDA 从菜单交互走向意图对话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1673352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Cadence 发布 ChipStack AI Super Agent（2 月 10 日），让工程师用自然语言描述意图，由多智能体自动生成 RTL、测试平台和验证方案。早期客户 NVIDIA、Qualcomm、Altera、Tenstorrent 反馈生产力提升 10x。这是 EDA 工具 UX 从"工具操作"到"意图对话"的历史性转向。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233172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2441448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NVIDIA Vera Rubin：从芯片到机架的"极致协同设计"语言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31520" y="269748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NVIDIA 在 CES 和 GTC 2026 发布 Vera Rubin 平台——6 颗芯片（Vera CPU、Rubin GPU、NVLink 6、ConnectX-9、BlueField-4、Spectrum-6）协同设计为一个统一的 AI 超级计算机机架，不再是独立芯片的简单组合。这标志着 AI 硬件发布的新视觉语言：整机架即产品。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31520" y="3355848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465576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Siemens Digital Twin Composer：HMI 从仪表盘走向可导航虚拟孪生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31520" y="3721608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Siemens 在 CES 2026 发布 Digital Twin Composer，基于 NVIDIA Omniverse 将 2D/3D 数字孪生数据与实时遥测统一到一个场景中。"一个模型贯穿设计、仿真、运行"的理念，把晶圆厂操作员 HMI 从平面仪表盘重塑为可导航的虚拟孪生空间。2026 年中上线 Siemens Xcelerator 市场。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31520" y="4379976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489704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Intel 18A 首秀：Core Ultra Series 3 的工业设计宣言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31520" y="4745736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Intel 在 CES 2026 发布首款 Intel 18A 量产消费平台 Core Ultra Series 3，把"美国制造"作为工业设计语言的核心叙事，将芯片封装与品牌视觉绑定到 CEO 林本坚领导下的 Intel Foundry 复兴故事。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31520" y="5404104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政策与地缘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POLICY &amp; GEOPOLITICS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731520" y="1417320"/>
            <a:ext cx="914400" cy="182880"/>
          </a:xfrm>
          <a:prstGeom prst="rect">
            <a:avLst>
              <a:gd name="adj" fmla="val 10000"/>
            </a:avLst>
          </a:prstGeom>
          <a:solidFill>
            <a:srgbClr val="F5F5F3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41732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U.S. CONGRESS</a:t>
            </a:r>
            <a:endParaRPr lang="en-US" sz="650" dirty="0"/>
          </a:p>
        </p:txBody>
      </p:sp>
      <p:sp>
        <p:nvSpPr>
          <p:cNvPr id="13" name="Text 11"/>
          <p:cNvSpPr/>
          <p:nvPr/>
        </p:nvSpPr>
        <p:spPr>
          <a:xfrm>
            <a:off x="731520" y="1673352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MATCH Act：封堵 DUV 对华出口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1072591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4 月 2 日众议院推出 MATCH Act，目标收紧 ASML DUV 光刻机对华出口，施压荷兰、日本盟友全面对齐美国管制标准。JPMorgan 估计若实施，ASML EPS 可能下降 10%。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31520" y="265176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31520" y="2788920"/>
            <a:ext cx="914400" cy="182880"/>
          </a:xfrm>
          <a:prstGeom prst="rect">
            <a:avLst>
              <a:gd name="adj" fmla="val 10000"/>
            </a:avLst>
          </a:prstGeom>
          <a:solidFill>
            <a:srgbClr val="F5F5F3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278892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U.S. TARIFF</a:t>
            </a:r>
            <a:endParaRPr lang="en-US" sz="650" dirty="0"/>
          </a:p>
        </p:txBody>
      </p:sp>
      <p:sp>
        <p:nvSpPr>
          <p:cNvPr id="18" name="Text 16"/>
          <p:cNvSpPr/>
          <p:nvPr/>
        </p:nvSpPr>
        <p:spPr>
          <a:xfrm>
            <a:off x="731520" y="3044952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Section 232 半导体关税生效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31520" y="3291840"/>
            <a:ext cx="1072591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1 月 15 日起对特定先进芯片征收 25% 关税（涵盖 Nvidia H200、AMD MI325X 等），但豁免数据中心、研发等场景。7 月 1 日将评估是否扩大范围。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31520" y="402336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31520" y="4160520"/>
            <a:ext cx="914400" cy="182880"/>
          </a:xfrm>
          <a:prstGeom prst="rect">
            <a:avLst>
              <a:gd name="adj" fmla="val 10000"/>
            </a:avLst>
          </a:prstGeom>
          <a:solidFill>
            <a:srgbClr val="F5F5F3"/>
          </a:solidFill>
          <a:ln/>
        </p:spPr>
      </p:sp>
      <p:sp>
        <p:nvSpPr>
          <p:cNvPr id="22" name="Text 20"/>
          <p:cNvSpPr/>
          <p:nvPr/>
        </p:nvSpPr>
        <p:spPr>
          <a:xfrm>
            <a:off x="777240" y="416052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CHIPS ACT</a:t>
            </a:r>
            <a:endParaRPr lang="en-US" sz="650" dirty="0"/>
          </a:p>
        </p:txBody>
      </p:sp>
      <p:sp>
        <p:nvSpPr>
          <p:cNvPr id="23" name="Text 21"/>
          <p:cNvSpPr/>
          <p:nvPr/>
        </p:nvSpPr>
        <p:spPr>
          <a:xfrm>
            <a:off x="731520" y="4416552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CHIPS Act 税收优惠面临到期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31520" y="4663440"/>
            <a:ext cx="1072591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TSMC 宣布追加 $1,000 亿美国投资。但 Section 48D 先进制造投资税收抵免将于 2026 年到期，续期前景不明。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731520" y="539496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31520" y="5532120"/>
            <a:ext cx="10725912" cy="731520"/>
          </a:xfrm>
          <a:prstGeom prst="rect">
            <a:avLst/>
          </a:prstGeom>
          <a:solidFill>
            <a:srgbClr val="F5F5F3"/>
          </a:solidFill>
          <a:ln/>
        </p:spPr>
      </p:sp>
      <p:sp>
        <p:nvSpPr>
          <p:cNvPr id="27" name="Shape 25"/>
          <p:cNvSpPr/>
          <p:nvPr/>
        </p:nvSpPr>
        <p:spPr>
          <a:xfrm>
            <a:off x="731520" y="5532120"/>
            <a:ext cx="36576" cy="731520"/>
          </a:xfrm>
          <a:prstGeom prst="rect">
            <a:avLst/>
          </a:prstGeom>
          <a:solidFill>
            <a:srgbClr val="141414"/>
          </a:solidFill>
          <a:ln/>
        </p:spPr>
      </p:sp>
      <p:sp>
        <p:nvSpPr>
          <p:cNvPr id="28" name="Text 26"/>
          <p:cNvSpPr/>
          <p:nvPr/>
        </p:nvSpPr>
        <p:spPr>
          <a:xfrm>
            <a:off x="868680" y="5577840"/>
            <a:ext cx="2743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FAB EXPANSION</a:t>
            </a:r>
            <a:endParaRPr lang="en-US" sz="650" dirty="0"/>
          </a:p>
        </p:txBody>
      </p:sp>
      <p:sp>
        <p:nvSpPr>
          <p:cNvPr id="29" name="Text 27"/>
          <p:cNvSpPr/>
          <p:nvPr/>
        </p:nvSpPr>
        <p:spPr>
          <a:xfrm>
            <a:off x="868680" y="5715000"/>
            <a:ext cx="104515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TSMC 亚利桑那规模扩大至最多 12 座晶圆厂 + 4 座先进封装厂；台湾同步推进 10 座新厂。全球 2025 年新开工 18 个晶圆厂项目（3 座 200mm + 15 座 300mm），美洲和日本各 4 个领跑。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值得一读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WORTH READING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731520" y="14173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0E0E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88720" y="1417320"/>
            <a:ext cx="102687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SEMI: Global 300mm Fab Equipment Spending to Reach $151B by 2027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188720" y="1645920"/>
            <a:ext cx="2743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SEMI.org · Apr 8, 2026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1188720" y="1801368"/>
            <a:ext cx="10268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66666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 最新预测报告，详细拆解各地区、各环节设备投资趋势。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31520" y="224028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23317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0E0E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188720" y="2331720"/>
            <a:ext cx="102687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Backside Power Delivery Nears Production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88720" y="2560320"/>
            <a:ext cx="2743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SemiEngineering · Mar 2026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1188720" y="2715768"/>
            <a:ext cx="10268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66666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深度解析背面供电技术的量产挑战，涵盖 TSMC、Intel、Samsung 的不同技术路线。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731520" y="315468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" y="32461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0E0E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188720" y="3246120"/>
            <a:ext cx="102687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THz Carbon Nanotube Transistors — Nature Electronics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188720" y="3474720"/>
            <a:ext cx="2743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Nature Electronics · 2026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1188720" y="3630168"/>
            <a:ext cx="10268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66666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碳纳米管 MOSFET 截止频率突破 1 THz，后硅时代高频器件里程碑。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731520" y="406908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1520" y="4160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0E0E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188720" y="4160520"/>
            <a:ext cx="102687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MATCH Act: What It Means for Semiconductor Equipment Exports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188720" y="4389120"/>
            <a:ext cx="2743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Bloomberg · Apr 2, 2026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1188720" y="4544568"/>
            <a:ext cx="10268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66666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法案全文解读与影响分析，重点关注对 ASML DUV 业务及日荷盟友的连锁反应。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31520" y="498348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关键日程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UPCOMING EVENTS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731520" y="14173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15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691640" y="1417320"/>
            <a:ext cx="0" cy="32004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828800" y="1417320"/>
            <a:ext cx="9628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ASML Q1 2026 财报发布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176479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18745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22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1691640" y="1874520"/>
            <a:ext cx="0" cy="32004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828800" y="1874520"/>
            <a:ext cx="9628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Lam Research Q3 FY2026 财报发布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222199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23317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22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1691640" y="2331720"/>
            <a:ext cx="0" cy="32004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828800" y="2331720"/>
            <a:ext cx="9628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ASML 年度股东大会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1520" y="267919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27889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24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1691640" y="2788920"/>
            <a:ext cx="0" cy="32004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828800" y="2788920"/>
            <a:ext cx="9628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ASML 每股 2.70 欧元现金股息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31520" y="313639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31520" y="32461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29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1691640" y="3246120"/>
            <a:ext cx="0" cy="32004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828800" y="3246120"/>
            <a:ext cx="9628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KLA Q3 FY2026 财报发布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31520" y="359359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31520" y="37033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30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1691640" y="3703320"/>
            <a:ext cx="0" cy="32004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828800" y="3703320"/>
            <a:ext cx="9628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Tokyo Electron 全年财报发布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731520" y="405079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31520" y="41605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Jun 14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1691640" y="4160520"/>
            <a:ext cx="0" cy="32004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828800" y="4160520"/>
            <a:ext cx="9628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VLSI Symposium 2026 檀香山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31520" y="450799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本周速览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WEEKLY DIGEST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731520" y="141732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1490472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1051560" y="1508760"/>
            <a:ext cx="502920" cy="182880"/>
          </a:xfrm>
          <a:prstGeom prst="rect">
            <a:avLst>
              <a:gd name="adj" fmla="val 10000"/>
            </a:avLst>
          </a:prstGeom>
          <a:solidFill>
            <a:srgbClr val="F5F5F3"/>
          </a:solidFill>
          <a:ln/>
        </p:spPr>
      </p:sp>
      <p:sp>
        <p:nvSpPr>
          <p:cNvPr id="14" name="Text 12"/>
          <p:cNvSpPr/>
          <p:nvPr/>
        </p:nvSpPr>
        <p:spPr>
          <a:xfrm>
            <a:off x="1078992" y="150876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POLICY</a:t>
            </a:r>
            <a:endParaRPr lang="en-US" sz="650" dirty="0"/>
          </a:p>
        </p:txBody>
      </p:sp>
      <p:sp>
        <p:nvSpPr>
          <p:cNvPr id="15" name="Text 13"/>
          <p:cNvSpPr/>
          <p:nvPr/>
        </p:nvSpPr>
        <p:spPr>
          <a:xfrm>
            <a:off x="1645920" y="1463040"/>
            <a:ext cx="98115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美国众议院推出 MATCH Act，拟封堵 ASML DUV 对华出口通道，ASML 单日跌 4.7%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1520" y="201168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2084832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1051560" y="2103120"/>
            <a:ext cx="502920" cy="182880"/>
          </a:xfrm>
          <a:prstGeom prst="rect">
            <a:avLst>
              <a:gd name="adj" fmla="val 10000"/>
            </a:avLst>
          </a:prstGeom>
          <a:solidFill>
            <a:srgbClr val="F5F5F3"/>
          </a:solidFill>
          <a:ln/>
        </p:spPr>
      </p:sp>
      <p:sp>
        <p:nvSpPr>
          <p:cNvPr id="19" name="Text 17"/>
          <p:cNvSpPr/>
          <p:nvPr/>
        </p:nvSpPr>
        <p:spPr>
          <a:xfrm>
            <a:off x="1078992" y="210312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AMAT</a:t>
            </a:r>
            <a:endParaRPr lang="en-US" sz="650" dirty="0"/>
          </a:p>
        </p:txBody>
      </p:sp>
      <p:sp>
        <p:nvSpPr>
          <p:cNvPr id="20" name="Text 18"/>
          <p:cNvSpPr/>
          <p:nvPr/>
        </p:nvSpPr>
        <p:spPr>
          <a:xfrm>
            <a:off x="1645920" y="2057400"/>
            <a:ext cx="98115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Applied Materials 发布两款面向 GAA 2nm 的沉积系统，股价当日涨 8%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260604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2679192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1051560" y="2697480"/>
            <a:ext cx="502920" cy="182880"/>
          </a:xfrm>
          <a:prstGeom prst="rect">
            <a:avLst>
              <a:gd name="adj" fmla="val 10000"/>
            </a:avLst>
          </a:prstGeom>
          <a:solidFill>
            <a:srgbClr val="F5F5F3"/>
          </a:solidFill>
          <a:ln/>
        </p:spPr>
      </p:sp>
      <p:sp>
        <p:nvSpPr>
          <p:cNvPr id="24" name="Text 22"/>
          <p:cNvSpPr/>
          <p:nvPr/>
        </p:nvSpPr>
        <p:spPr>
          <a:xfrm>
            <a:off x="1078992" y="26974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SEMI</a:t>
            </a:r>
            <a:endParaRPr lang="en-US" sz="650" dirty="0"/>
          </a:p>
        </p:txBody>
      </p:sp>
      <p:sp>
        <p:nvSpPr>
          <p:cNvPr id="25" name="Text 23"/>
          <p:cNvSpPr/>
          <p:nvPr/>
        </p:nvSpPr>
        <p:spPr>
          <a:xfrm>
            <a:off x="1645920" y="2651760"/>
            <a:ext cx="98115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 发布数据：2025 全球半导体设备销售 $1,351 亿，预计 2027 年达 $1,560 亿创新高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31520" y="320040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31520" y="3273552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1051560" y="3291840"/>
            <a:ext cx="502920" cy="182880"/>
          </a:xfrm>
          <a:prstGeom prst="rect">
            <a:avLst>
              <a:gd name="adj" fmla="val 10000"/>
            </a:avLst>
          </a:prstGeom>
          <a:solidFill>
            <a:srgbClr val="F5F5F3"/>
          </a:solidFill>
          <a:ln/>
        </p:spPr>
      </p:sp>
      <p:sp>
        <p:nvSpPr>
          <p:cNvPr id="29" name="Text 27"/>
          <p:cNvSpPr/>
          <p:nvPr/>
        </p:nvSpPr>
        <p:spPr>
          <a:xfrm>
            <a:off x="1078992" y="329184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CHINA</a:t>
            </a:r>
            <a:endParaRPr lang="en-US" sz="650" dirty="0"/>
          </a:p>
        </p:txBody>
      </p:sp>
      <p:sp>
        <p:nvSpPr>
          <p:cNvPr id="30" name="Text 28"/>
          <p:cNvSpPr/>
          <p:nvPr/>
        </p:nvSpPr>
        <p:spPr>
          <a:xfrm>
            <a:off x="1645920" y="3246120"/>
            <a:ext cx="98115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北方华创、中微公司在 SEMICON China 2026 密集发布新品，北方华创 2026 年订单目标 600 亿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31520" y="379476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1520" y="3867912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1051560" y="3886200"/>
            <a:ext cx="502920" cy="182880"/>
          </a:xfrm>
          <a:prstGeom prst="rect">
            <a:avLst>
              <a:gd name="adj" fmla="val 10000"/>
            </a:avLst>
          </a:prstGeom>
          <a:solidFill>
            <a:srgbClr val="F5F5F3"/>
          </a:solidFill>
          <a:ln/>
        </p:spPr>
      </p:sp>
      <p:sp>
        <p:nvSpPr>
          <p:cNvPr id="34" name="Text 32"/>
          <p:cNvSpPr/>
          <p:nvPr/>
        </p:nvSpPr>
        <p:spPr>
          <a:xfrm>
            <a:off x="1078992" y="388620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HIGH-NA</a:t>
            </a:r>
            <a:endParaRPr lang="en-US" sz="650" dirty="0"/>
          </a:p>
        </p:txBody>
      </p:sp>
      <p:sp>
        <p:nvSpPr>
          <p:cNvPr id="35" name="Text 33"/>
          <p:cNvSpPr/>
          <p:nvPr/>
        </p:nvSpPr>
        <p:spPr>
          <a:xfrm>
            <a:off x="1645920" y="3840480"/>
            <a:ext cx="98115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Imec 接收 ASML EXE:5200 High-NA EUV 系统，预计 Q4 完成验证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市场脉搏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MARKET PULSE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731520" y="1417320"/>
            <a:ext cx="10725912" cy="548640"/>
          </a:xfrm>
          <a:prstGeom prst="rect">
            <a:avLst/>
          </a:prstGeom>
          <a:solidFill>
            <a:srgbClr val="F5F5F3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0" y="1417320"/>
            <a:ext cx="36576" cy="548640"/>
          </a:xfrm>
          <a:prstGeom prst="rect">
            <a:avLst/>
          </a:prstGeom>
          <a:solidFill>
            <a:srgbClr val="141414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15544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SOX 费城半导体指数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628632" y="146304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7,877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714232" y="1764792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52W High: 8,498 · -7.3% off peak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731520" y="2148840"/>
            <a:ext cx="5294376" cy="1097280"/>
          </a:xfrm>
          <a:prstGeom prst="rect">
            <a:avLst/>
          </a:prstGeom>
          <a:solidFill>
            <a:srgbClr val="FFFF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2240280"/>
            <a:ext cx="914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AMAT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868680" y="2377440"/>
            <a:ext cx="502005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Applied Materials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68680" y="26060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4141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$352.62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868680" y="2898648"/>
            <a:ext cx="18288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6A3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▲ +8.0% (Apr 8)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68680" y="3044952"/>
            <a:ext cx="502005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GAA 新品发布提振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6163056" y="2148840"/>
            <a:ext cx="5294376" cy="1097280"/>
          </a:xfrm>
          <a:prstGeom prst="rect">
            <a:avLst/>
          </a:prstGeom>
          <a:solidFill>
            <a:srgbClr val="FFFF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00216" y="2240280"/>
            <a:ext cx="914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LRCX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6300216" y="2377440"/>
            <a:ext cx="502005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Lam Research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300216" y="26060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4141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$235.00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6300216" y="2898648"/>
            <a:ext cx="18288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6A3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▲ +9.5% (Apr 8)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300216" y="3044952"/>
            <a:ext cx="502005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YTD +37.6%，连续四季超预期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731520" y="3337560"/>
            <a:ext cx="5294376" cy="1097280"/>
          </a:xfrm>
          <a:prstGeom prst="rect">
            <a:avLst/>
          </a:prstGeom>
          <a:solidFill>
            <a:srgbClr val="FFFF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68680" y="3429000"/>
            <a:ext cx="914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ASML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868680" y="3566160"/>
            <a:ext cx="502005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ASML Holding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868680" y="37947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4141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$1,317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868680" y="4087368"/>
            <a:ext cx="18288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C262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▼ -4.7% (Apr 7)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868680" y="4233672"/>
            <a:ext cx="502005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MATCH Act 冲击，中国营收占 29%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6163056" y="3337560"/>
            <a:ext cx="5294376" cy="1097280"/>
          </a:xfrm>
          <a:prstGeom prst="rect">
            <a:avLst/>
          </a:prstGeom>
          <a:solidFill>
            <a:srgbClr val="FFFF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300216" y="3429000"/>
            <a:ext cx="914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KLAC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6300216" y="3566160"/>
            <a:ext cx="502005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KLA Corporation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300216" y="37947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4141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$1,661</a:t>
            </a:r>
            <a:endParaRPr lang="en-US" sz="2000" dirty="0"/>
          </a:p>
        </p:txBody>
      </p:sp>
      <p:sp>
        <p:nvSpPr>
          <p:cNvPr id="38" name="Text 36"/>
          <p:cNvSpPr/>
          <p:nvPr/>
        </p:nvSpPr>
        <p:spPr>
          <a:xfrm>
            <a:off x="6300216" y="4087368"/>
            <a:ext cx="18288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6A3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▲ +7.4% (Apr 8)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6300216" y="4233672"/>
            <a:ext cx="502005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YTD +30.3%，$70 亿回购计划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设备巨头动态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EQUIPMENT GIANTS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731520" y="14173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Applied Materials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171432" y="146304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NASDAQ: AMAT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731520" y="1737360"/>
            <a:ext cx="36576" cy="4572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1737360"/>
            <a:ext cx="105887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4 月 8 日发布 Precision Selective Nitride PECVD 和 Trillium ALD 两款沉积系统，面向 GAA 2nm 及以下节点的原子级精度制造。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31520" y="224028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8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1325880" y="2240280"/>
            <a:ext cx="10131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新品发布后股价当日大涨约 8%，市场反应积极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31520" y="251460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Q1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1325880" y="2514600"/>
            <a:ext cx="10131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Q1 FY2026 EPS $2.38（超预期 $0.17），营收 $70.1 亿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" y="27889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展望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1325880" y="2788920"/>
            <a:ext cx="10131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管理层预计 2026 年半导体行业增长 20%+，DRAM 领涨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31520" y="310896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32461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Lam Research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171432" y="329184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NASDAQ: LRCX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31520" y="3566160"/>
            <a:ext cx="36576" cy="4572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25" name="Text 23"/>
          <p:cNvSpPr/>
          <p:nvPr/>
        </p:nvSpPr>
        <p:spPr>
          <a:xfrm>
            <a:off x="868680" y="3566160"/>
            <a:ext cx="105887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连续四个季度超预期，Q2 FY2026 营收 $53.4 亿（同比 +22%），Q3 指引 $57 亿显示持续加速。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731520" y="406908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7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1325880" y="4069080"/>
            <a:ext cx="10131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Morgan Stanley 上调目标价至 $260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31520" y="434340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22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1325880" y="4343400"/>
            <a:ext cx="10131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即将发布 Q3 财报，关注 GAA 节奏及中国收入占比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31520" y="466344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ASML Holding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14232" y="685800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EURONEXT: ASML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731520" y="960120"/>
            <a:ext cx="36576" cy="4572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960120"/>
            <a:ext cx="105887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MATCH Act 冲击下股价单日跌 4.7%，但随后因美伊停火反弹 6.35%。High-NA EUV 进入商用部署阶段。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31520" y="1508760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订单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1417320" y="1508760"/>
            <a:ext cx="10040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SK Hynix 承诺 $80 亿采购 ~30 台 EUV；Samsung 计划 $40 亿采购 ~20 台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828800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High-NA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417320" y="1828800"/>
            <a:ext cx="10040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首批商用 EXE:5200B 已交付 Intel，2026 预计出货 5-10 台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31520" y="2148840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15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1417320" y="2148840"/>
            <a:ext cx="10040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Q1 财报发布 | 指引：2026 净销售额 340-390 亿欧元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31520" y="251460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2697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Tokyo Electron / KLA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714232" y="2743200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TSE: 8035 / NASDAQ: KLAC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731520" y="3017520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TEL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1417320" y="3017520"/>
            <a:ext cx="10040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先进芯片设备占比提升至 40%，资本支出增 48% 至 2400 亿日元创新高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31520" y="3337560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KLA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1417320" y="3337560"/>
            <a:ext cx="10040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宣布 $70 亿回购计划，连续第 17 年提高股息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731520" y="370332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前沿技术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TECH FRONTIER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731520" y="1417320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GAA 与背面供电进入量产倒计时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1691640"/>
            <a:ext cx="1072591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TSMC N2P（2nm + 背面供电）计划 2026 下半年投产；A16（1.6nm + Super Power Rail）紧随其后。背面供电可降低电压降和供电噪声，但与 GAA 集成带来应力管理挑战。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246888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2606040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High-NA EUV 从研发走向量产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31520" y="2880360"/>
            <a:ext cx="1072591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Imec 接收 EXE:5200 系统（3 月 18 日），Q4 完成验证。Intel 安装商用 EXE:5200B 用于 14A 节点。2026 年预计交付 5-10 台，2028 年增至 20+ 台。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31520" y="365760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794760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 全球设备支出展望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31520" y="4069080"/>
            <a:ext cx="1072591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300mm 设备支出预计 2026 年增长 18% 至 $1,330 亿，2027 年增长 14% 至 $1,510 亿。AI、先进逻辑、存储及先进封装为主要驱动力。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31520" y="484632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中国半导体动态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CHINA SEMICONDUCTOR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731520" y="141732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北方华创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474720" y="1444752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002371.SZ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731520" y="169164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新品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1234440" y="1691640"/>
            <a:ext cx="102229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12 英寸 NMC612H ICP 刻蚀、Qomola HPD30 混合键合、Ausip T830 TSV 电镀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731520" y="205740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验证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1234440" y="2057400"/>
            <a:ext cx="102229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刻蚀设备已在 SMIC 7nm 产线测试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731520" y="2514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中微公司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474720" y="2542032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688012.SH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731520" y="27889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新品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1234440" y="2788920"/>
            <a:ext cx="102229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Primo Angnova ICP 刻蚀、Primo Domingo 高选择性刻蚀、Smart RF Match、Preciomo Udx Micro LED MOCVD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731520" y="324612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新凯来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474720" y="3273552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深圳国资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731520" y="352044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新品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1234440" y="3520440"/>
            <a:ext cx="102229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 China 发布 EPI、ALD、PVD、ETCH、CVD 五款设备，对标 5nm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31520" y="39776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盛合晶微半导体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474720" y="4005072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IPO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731520" y="425196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Apr 9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1234440" y="4251960"/>
            <a:ext cx="102229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科创板 IPO，发行价 19.68 元/股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731520" y="4709160"/>
            <a:ext cx="10725912" cy="822960"/>
          </a:xfrm>
          <a:prstGeom prst="rect">
            <a:avLst/>
          </a:prstGeom>
          <a:solidFill>
            <a:srgbClr val="F5F5F3"/>
          </a:solidFill>
          <a:ln/>
        </p:spPr>
      </p:sp>
      <p:sp>
        <p:nvSpPr>
          <p:cNvPr id="30" name="Shape 28"/>
          <p:cNvSpPr/>
          <p:nvPr/>
        </p:nvSpPr>
        <p:spPr>
          <a:xfrm>
            <a:off x="731520" y="4709160"/>
            <a:ext cx="36576" cy="822960"/>
          </a:xfrm>
          <a:prstGeom prst="rect">
            <a:avLst/>
          </a:prstGeom>
          <a:solidFill>
            <a:srgbClr val="141414"/>
          </a:solidFill>
          <a:ln/>
        </p:spPr>
      </p:sp>
      <p:sp>
        <p:nvSpPr>
          <p:cNvPr id="31" name="Text 29"/>
          <p:cNvSpPr/>
          <p:nvPr/>
        </p:nvSpPr>
        <p:spPr>
          <a:xfrm>
            <a:off x="868680" y="4754880"/>
            <a:ext cx="2743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POLICY &amp; OUTLOOK</a:t>
            </a:r>
            <a:endParaRPr lang="en-US" sz="650" dirty="0"/>
          </a:p>
        </p:txBody>
      </p:sp>
      <p:sp>
        <p:nvSpPr>
          <p:cNvPr id="32" name="Text 30"/>
          <p:cNvSpPr/>
          <p:nvPr/>
        </p:nvSpPr>
        <p:spPr>
          <a:xfrm>
            <a:off x="868680" y="4892040"/>
            <a:ext cx="1045159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中国要求新建产能使用不低于 50% 国产设备，目标 2030 年半导体自给率达 80%（现约 33%）。SMIC 发布 2026 行动计划聚焦供应链本土化。2025 年中国 WFE 预计同比 -13%，2026 年回升 +5%。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学术与研究前沿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ACADEMIC &amp; RESEARCH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731520" y="1417320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Imec 120 层 Si/SiGe 外延堆叠突破 3D DRAM 瓶颈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1673352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Imec 联合根特大学在 300mm 晶圆上成功堆叠 120 层交替 Si/SiGe 双层（共 241 子层），发表于 Journal of Applied Physics。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233172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2441448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Nature Electronics: 碳纳米管晶体管突破 1 THz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31520" y="269748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基于对齐碳纳米管薄膜的 MOSFET 实现截止频率超 1 THz，栅极长度 80nm，载流子迁移率超 3,000 cm²/V·s。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31520" y="3355848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465576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Imec + Diraq: 工厂制造硅量子比特达 99%+ 保真度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31520" y="3721608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在标准半导体产线上制造的硅量子比特一致性超过 99% 精度，发表于 Nature。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31520" y="4379976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489704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CFET（互补 FET）路线图加速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31520" y="4745736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Imec 推进 CFET 单片集成与顺序集成方案。全芯片评估显示 CFET 相比 Nanosheet FET 可实现面积缩减 ~55%、功耗降低 ~29%。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31520" y="5404104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999999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SEMICONDUCTOR WEEKLY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8714232" y="228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2026.04.07 — 04.09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731520" y="475488"/>
            <a:ext cx="10725912" cy="0"/>
          </a:xfrm>
          <a:prstGeom prst="line">
            <a:avLst/>
          </a:prstGeom>
          <a:noFill/>
          <a:ln w="6350">
            <a:solidFill>
              <a:srgbClr val="14141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473952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510528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10543032" y="6510528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 / 13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731520" y="640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039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804672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41414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AI 与智能化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1143000"/>
            <a:ext cx="1072591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AI &amp; SMART MANUFACTURING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731520" y="1417320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Intel 将 AI 嵌入晶圆厂核心流程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1673352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AI 缺陷检测精度已超人工检测员，NVIDIA NV-DINOv2 视觉模型达 98.5% die 级缺陷分类精度。先进逻辑晶圆厂每 1% 良率提升 ≈ $1.5 亿利润。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2331720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2441448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EDA 进入 Agent 时代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31520" y="269748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Cadence 发布 ChipStack AI Agent（10x 生产力），Synopsys 推出 AgentEngineer。NVIDIA 投资 $20 亿入股 Synopsys。新锐 Cognichip 融资 $6,000 万。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31520" y="3355848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465576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AI 芯片新品密集发布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31520" y="3721608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Samsung 出货首批商用 HBM4（11.7 Gbps）；Microsoft Maia 200 推理加速器（TSMC 3nm）；韩国 Rebellions 完成 $4 亿 Pre-IPO；华为 950PR 推理芯片获字节、阿里大单。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31520" y="4379976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489704"/>
            <a:ext cx="107259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RISC-V 进入量产汽车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31520" y="4745736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HarmonyOS Sans SC" pitchFamily="34" charset="0"/>
                <a:ea typeface="HarmonyOS Sans SC" pitchFamily="34" charset="-122"/>
                <a:cs typeface="HarmonyOS Sans SC" pitchFamily="34" charset="-120"/>
              </a:rPr>
              <a:t>Bosch、Infineon、Nordic、NXP、Qualcomm 五家成立德国合资公司聚焦车规 RISC-V。零跑 LingXin01 SoC 用于 ADAS；长城紫荆 M100 MCU 已搭载新车型。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31520" y="5404104"/>
            <a:ext cx="10725912" cy="0"/>
          </a:xfrm>
          <a:prstGeom prst="line">
            <a:avLst/>
          </a:prstGeom>
          <a:noFill/>
          <a:ln w="3810">
            <a:solidFill>
              <a:srgbClr val="E0E0E0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2026-04-10T15:02:34Z</dcterms:created>
  <dcterms:modified xsi:type="dcterms:W3CDTF">2026-04-10T15:02:34Z</dcterms:modified>
</cp:coreProperties>
</file>